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9"/>
  </p:notesMasterIdLst>
  <p:handoutMasterIdLst>
    <p:handoutMasterId r:id="rId10"/>
  </p:handoutMasterIdLst>
  <p:sldIdLst>
    <p:sldId id="871" r:id="rId2"/>
    <p:sldId id="845" r:id="rId3"/>
    <p:sldId id="850" r:id="rId4"/>
    <p:sldId id="790" r:id="rId5"/>
    <p:sldId id="791" r:id="rId6"/>
    <p:sldId id="846" r:id="rId7"/>
    <p:sldId id="792" r:id="rId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66FF"/>
    <a:srgbClr val="FF3300"/>
    <a:srgbClr val="FF0066"/>
    <a:srgbClr val="FFFFD5"/>
    <a:srgbClr val="5F5F5F"/>
    <a:srgbClr val="66CCFF"/>
    <a:srgbClr val="FFFFCC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01" autoAdjust="0"/>
    <p:restoredTop sz="86386" autoAdjust="0"/>
  </p:normalViewPr>
  <p:slideViewPr>
    <p:cSldViewPr>
      <p:cViewPr varScale="1">
        <p:scale>
          <a:sx n="81" d="100"/>
          <a:sy n="81" d="100"/>
        </p:scale>
        <p:origin x="96" y="20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71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71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7088"/>
            <a:ext cx="2971800" cy="390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67088"/>
            <a:ext cx="2971800" cy="390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7125" y="704850"/>
            <a:ext cx="4605338" cy="3454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93195"/>
            <a:ext cx="5029200" cy="423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67088"/>
            <a:ext cx="2971800" cy="390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Bookman"/>
              <a:ea typeface="Osak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962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381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993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34BD4-3874-4E29-8629-68FCF59B7A82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7/1/2024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0997-23C2-4D7D-A607-3241F65047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80728"/>
            <a:ext cx="8839200" cy="838200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圣经阐述：如何解释和应用圣经</a:t>
            </a:r>
            <a:r>
              <a:rPr lang="en-US" altLang="zh-CN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- 4</a:t>
            </a:r>
            <a:br>
              <a:rPr lang="en-US" altLang="zh-CN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</a:br>
            <a:endParaRPr lang="en-US" altLang="zh-CN" sz="4400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5733256"/>
            <a:ext cx="8001000" cy="914333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Pastor Iho Tree (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谊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厚牧师</a:t>
            </a:r>
            <a:r>
              <a:rPr lang="en-US" altLang="zh-TW" sz="2800" dirty="0">
                <a:ea typeface="PMingLiU" pitchFamily="18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6-16-2024</a:t>
            </a:r>
          </a:p>
        </p:txBody>
      </p:sp>
    </p:spTree>
    <p:extLst>
      <p:ext uri="{BB962C8B-B14F-4D97-AF65-F5344CB8AC3E}">
        <p14:creationId xmlns:p14="http://schemas.microsoft.com/office/powerpoint/2010/main" val="267730643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8366" y="1556792"/>
            <a:ext cx="8785100" cy="5148808"/>
          </a:xfrm>
        </p:spPr>
        <p:txBody>
          <a:bodyPr lIns="92075" tIns="46038" rIns="92075" bIns="46038"/>
          <a:lstStyle/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解释圣经的定义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解释圣经的圣经根据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翻译本之间的区别 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如果我们能读圣经，为什么我们需要学习如何解释圣经？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解释圣经的步骤</a:t>
            </a:r>
            <a:endParaRPr lang="en-US" altLang="zh-TW" sz="28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解释圣经中使用的特别术语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解释圣经的正确和错误的方法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学习解释圣经的最终目的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解释圣经的资质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2703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CC"/>
              </a:buClr>
              <a:defRPr/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课程引言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大纲</a:t>
            </a:r>
          </a:p>
        </p:txBody>
      </p:sp>
    </p:spTree>
    <p:extLst>
      <p:ext uri="{BB962C8B-B14F-4D97-AF65-F5344CB8AC3E}">
        <p14:creationId xmlns:p14="http://schemas.microsoft.com/office/powerpoint/2010/main" val="1860205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13240" y="6176509"/>
            <a:ext cx="2133600" cy="45720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13240" y="6176509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Arial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1331640" y="3814309"/>
            <a:ext cx="6400800" cy="1752600"/>
          </a:xfrm>
        </p:spPr>
        <p:txBody>
          <a:bodyPr/>
          <a:lstStyle/>
          <a:p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5FD7F8C-1FED-4C65-BC97-2FD52DABBF8B}"/>
              </a:ext>
            </a:extLst>
          </p:cNvPr>
          <p:cNvGrpSpPr/>
          <p:nvPr/>
        </p:nvGrpSpPr>
        <p:grpSpPr>
          <a:xfrm>
            <a:off x="207342" y="501757"/>
            <a:ext cx="8829151" cy="5377550"/>
            <a:chOff x="207345" y="798959"/>
            <a:chExt cx="8649390" cy="5883632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345" y="798959"/>
              <a:ext cx="8649390" cy="5357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5856491" y="1018986"/>
              <a:ext cx="1723549" cy="461665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/>
                  <a:ea typeface="DFKai-SB" panose="03000509000000000000" pitchFamily="65" charset="-120"/>
                  <a:cs typeface="Arial" charset="0"/>
                </a:rPr>
                <a:t>属灵的功课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9536" y="3477884"/>
              <a:ext cx="2339102" cy="830997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/>
                  <a:ea typeface="DFKai-SB" panose="03000509000000000000" pitchFamily="65" charset="-120"/>
                  <a:cs typeface="Arial" charset="0"/>
                </a:rPr>
                <a:t>解释：这节经文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/>
                  <a:ea typeface="DFKai-SB" panose="03000509000000000000" pitchFamily="65" charset="-120"/>
                  <a:cs typeface="Arial" charset="0"/>
                </a:rPr>
                <a:t>是什么意思？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839" y="3477884"/>
              <a:ext cx="2339102" cy="830997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/>
                  <a:ea typeface="DFKai-SB" panose="03000509000000000000" pitchFamily="65" charset="-120"/>
                  <a:cs typeface="Arial" charset="0"/>
                </a:rPr>
                <a:t>应用：我们今天</a:t>
              </a: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/>
                  <a:ea typeface="DFKai-SB" panose="03000509000000000000" pitchFamily="65" charset="-120"/>
                  <a:cs typeface="Arial" charset="0"/>
                </a:rPr>
                <a:t>该如何应用？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5576" y="6220926"/>
              <a:ext cx="2668511" cy="461665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/>
                  <a:ea typeface="DFKai-SB" panose="03000509000000000000" pitchFamily="65" charset="-120"/>
                  <a:cs typeface="Arial" charset="0"/>
                </a:rPr>
                <a:t>正确解释只有一个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684168" y="6220926"/>
              <a:ext cx="2668512" cy="461665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/>
                  <a:ea typeface="DFKai-SB" panose="03000509000000000000" pitchFamily="65" charset="-120"/>
                  <a:cs typeface="Arial" charset="0"/>
                </a:rPr>
                <a:t>应用可以有无数个</a:t>
              </a:r>
            </a:p>
          </p:txBody>
        </p:sp>
      </p:grpSp>
      <p:sp>
        <p:nvSpPr>
          <p:cNvPr id="13" name="Rectangle 2">
            <a:extLst>
              <a:ext uri="{FF2B5EF4-FFF2-40B4-BE49-F238E27FC236}">
                <a16:creationId xmlns:a16="http://schemas.microsoft.com/office/drawing/2014/main" id="{48D4D67D-50E0-403B-A612-4D15F82FF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37" y="39659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解释圣经的步骤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-2b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6416BC-52AD-00B3-8FB5-0BF033DE2ABD}"/>
              </a:ext>
            </a:extLst>
          </p:cNvPr>
          <p:cNvSpPr txBox="1"/>
          <p:nvPr/>
        </p:nvSpPr>
        <p:spPr>
          <a:xfrm>
            <a:off x="517591" y="5940744"/>
            <a:ext cx="802889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警告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：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不要尝试穿过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“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砖墙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”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（错用圣经）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。 这样做违反了圣经应用的规则，会让你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鼻青脸肿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。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88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717586"/>
            <a:ext cx="8830731" cy="6140414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lnSpc>
                <a:spcPct val="90000"/>
              </a:lnSpc>
              <a:buFont typeface="+mj-lt"/>
              <a:buAutoNum type="arabicPeriod" startAt="2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属灵的功课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(Spiritual Lesson)</a:t>
            </a:r>
            <a:endParaRPr lang="en-US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zh-CN" altLang="en-US" sz="2600" u="sng" dirty="0">
                <a:latin typeface="+mj-lt"/>
                <a:ea typeface="DFKai-SB" panose="03000509000000000000" pitchFamily="65" charset="-120"/>
              </a:rPr>
              <a:t>目标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：从经文中学到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永恒不变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的、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跨文化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的原则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一节经文可以有多个属灵的功课。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例子：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742950" lvl="2" indent="0" eaLnBrk="1" hangingPunct="1">
              <a:lnSpc>
                <a:spcPct val="90000"/>
              </a:lnSpc>
              <a:buNone/>
            </a:pPr>
            <a:r>
              <a:rPr lang="zh-CN" altLang="en-US" sz="2600" u="sng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altLang="zh-CN" sz="2600" u="sng" dirty="0">
                <a:latin typeface="+mj-lt"/>
                <a:ea typeface="DFKai-SB" panose="03000509000000000000" pitchFamily="65" charset="-120"/>
              </a:rPr>
              <a:t>21:5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亚伯拉罕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100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岁时生了儿子。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2" indent="0" eaLnBrk="1" hangingPunct="1">
              <a:lnSpc>
                <a:spcPct val="90000"/>
              </a:lnSpc>
              <a:buNone/>
            </a:pPr>
            <a:r>
              <a:rPr lang="zh-CN" altLang="en-US" sz="2600" u="sng" dirty="0">
                <a:latin typeface="+mj-lt"/>
                <a:ea typeface="DFKai-SB" panose="03000509000000000000" pitchFamily="65" charset="-120"/>
              </a:rPr>
              <a:t>错误的应用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：效仿我们的信仰之父。 不要等到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100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岁才生孩子！ </a:t>
            </a:r>
            <a:r>
              <a:rPr lang="en-US" altLang="zh-CN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穿墙</a:t>
            </a:r>
            <a:r>
              <a:rPr lang="en-US" altLang="zh-TW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犯規</a:t>
            </a:r>
            <a:r>
              <a:rPr lang="en-US" altLang="zh-TW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!</a:t>
            </a:r>
            <a:r>
              <a:rPr lang="en-US" altLang="zh-CN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)</a:t>
            </a:r>
            <a:endParaRPr lang="en-US" sz="2600" b="1" dirty="0">
              <a:solidFill>
                <a:srgbClr val="FF0000"/>
              </a:solidFill>
              <a:latin typeface="+mj-lt"/>
              <a:ea typeface="DFKai-SB" panose="03000509000000000000" pitchFamily="65" charset="-120"/>
            </a:endParaRPr>
          </a:p>
          <a:p>
            <a:pPr lvl="2" indent="0" eaLnBrk="1" hangingPunct="1">
              <a:lnSpc>
                <a:spcPct val="90000"/>
              </a:lnSpc>
              <a:buNone/>
            </a:pPr>
            <a:r>
              <a:rPr lang="en-US" sz="2600" u="sng" dirty="0">
                <a:latin typeface="+mj-lt"/>
                <a:ea typeface="DFKai-SB" panose="03000509000000000000" pitchFamily="65" charset="-120"/>
              </a:rPr>
              <a:t>属灵功课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相信上帝的应许。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742950" lvl="2" indent="0" eaLnBrk="1" hangingPunct="1">
              <a:lnSpc>
                <a:spcPct val="90000"/>
              </a:lnSpc>
              <a:buNone/>
            </a:pPr>
            <a:endParaRPr lang="en-US" altLang="zh-CN" sz="2600" u="sng" dirty="0">
              <a:latin typeface="+mj-lt"/>
              <a:ea typeface="DFKai-SB" panose="03000509000000000000" pitchFamily="65" charset="-120"/>
            </a:endParaRPr>
          </a:p>
          <a:p>
            <a:pPr marL="742950" lvl="2" indent="0" eaLnBrk="1" hangingPunct="1">
              <a:lnSpc>
                <a:spcPct val="90000"/>
              </a:lnSpc>
              <a:buNone/>
            </a:pPr>
            <a:r>
              <a:rPr lang="zh-CN" altLang="en-US" sz="2600" u="sng" dirty="0">
                <a:latin typeface="+mj-lt"/>
                <a:ea typeface="DFKai-SB" panose="03000509000000000000" pitchFamily="65" charset="-120"/>
              </a:rPr>
              <a:t>林前 </a:t>
            </a:r>
            <a:r>
              <a:rPr lang="en-US" altLang="zh-CN" sz="2600" u="sng" dirty="0">
                <a:latin typeface="+mj-lt"/>
                <a:ea typeface="DFKai-SB" panose="03000509000000000000" pitchFamily="65" charset="-120"/>
              </a:rPr>
              <a:t>11:2-16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女人祷告时要蒙头。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2" indent="0" eaLnBrk="1" hangingPunct="1">
              <a:lnSpc>
                <a:spcPct val="90000"/>
              </a:lnSpc>
              <a:buNone/>
            </a:pPr>
            <a:r>
              <a:rPr lang="zh-CN" altLang="en-US" sz="2600" u="sng" dirty="0">
                <a:latin typeface="+mj-lt"/>
                <a:ea typeface="DFKai-SB" panose="03000509000000000000" pitchFamily="65" charset="-120"/>
              </a:rPr>
              <a:t>错误的应用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：姊妹们祷告时要蒙头。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穿墙</a:t>
            </a:r>
            <a:r>
              <a:rPr lang="en-US" altLang="zh-TW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犯規</a:t>
            </a:r>
            <a:r>
              <a:rPr lang="en-US" altLang="zh-TW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!</a:t>
            </a:r>
            <a:r>
              <a:rPr lang="en-US" altLang="zh-CN" sz="26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)</a:t>
            </a:r>
            <a:endParaRPr lang="en-US" sz="2600" b="1" dirty="0">
              <a:solidFill>
                <a:srgbClr val="FF0000"/>
              </a:solidFill>
              <a:latin typeface="+mj-lt"/>
              <a:ea typeface="DFKai-SB" panose="03000509000000000000" pitchFamily="65" charset="-120"/>
            </a:endParaRPr>
          </a:p>
          <a:p>
            <a:pPr lvl="2" indent="0" eaLnBrk="1" hangingPunct="1">
              <a:lnSpc>
                <a:spcPct val="90000"/>
              </a:lnSpc>
              <a:buNone/>
            </a:pPr>
            <a:r>
              <a:rPr lang="en-US" sz="2600" u="sng" dirty="0">
                <a:latin typeface="+mj-lt"/>
                <a:ea typeface="DFKai-SB" panose="03000509000000000000" pitchFamily="65" charset="-120"/>
              </a:rPr>
              <a:t>属灵功课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：我们应该尊重当地的服饰习俗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1485900" lvl="2" indent="-3429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那个时代女人美丽的头发是男人色欲的对象；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1485900" lvl="2" indent="-3429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当时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只有妓女不蒙头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B5DD022-7BAA-42A4-9293-D4ED8DE63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495" y="7746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解释圣经的步骤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-4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26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618" y="778892"/>
            <a:ext cx="8640763" cy="5962476"/>
          </a:xfrm>
        </p:spPr>
        <p:txBody>
          <a:bodyPr lIns="92075" tIns="46038" rIns="92075" bIns="46038"/>
          <a:lstStyle/>
          <a:p>
            <a:pPr marL="571500" indent="-514350" algn="l" eaLnBrk="1" hangingPunct="1">
              <a:buFont typeface="+mj-lt"/>
              <a:buAutoNum type="arabicPeriod" startAt="3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应用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(Application)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zh-CN" altLang="en-US" sz="2400" u="sng" dirty="0">
                <a:latin typeface="+mj-lt"/>
                <a:ea typeface="DFKai-SB" panose="03000509000000000000" pitchFamily="65" charset="-120"/>
              </a:rPr>
              <a:t>目标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：向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这个时代的人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们传达经文的意义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我们需要圣灵的光照和指引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，这绝对是一门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艺术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取决于释经者的成熟度（各个方面：个性、领导力、事奉经验、灵命程度、等）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一节经文可以有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无数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应用，但这些应用都应该从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属灵功课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中导出。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endParaRPr lang="en-US" sz="2400" u="sng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en-US" sz="2400" u="sng" dirty="0">
                <a:latin typeface="+mj-lt"/>
                <a:ea typeface="DFKai-SB" panose="03000509000000000000" pitchFamily="65" charset="-120"/>
              </a:rPr>
              <a:t>例子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: </a:t>
            </a:r>
          </a:p>
          <a:p>
            <a:pPr marL="742950" lvl="2" indent="0" eaLnBrk="1" hangingPunct="1">
              <a:buNone/>
            </a:pPr>
            <a:r>
              <a:rPr lang="en-US" u="sng" dirty="0">
                <a:latin typeface="+mj-lt"/>
                <a:ea typeface="DFKai-SB" panose="03000509000000000000" pitchFamily="65" charset="-120"/>
              </a:rPr>
              <a:t>太 6:33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你们要先求他的国和他的义，这一切都必加给你们。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”  (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注意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：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在本例中，经文</a:t>
            </a:r>
            <a:r>
              <a:rPr lang="zh-CN" altLang="en-US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本身就是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一个属灵功课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，因为它已经是一个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普遍原则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了。）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742950" lvl="2" indent="0" eaLnBrk="1" hangingPunct="1">
              <a:buNone/>
            </a:pPr>
            <a:r>
              <a:rPr lang="en-US" u="sng" dirty="0">
                <a:latin typeface="+mj-lt"/>
                <a:ea typeface="DFKai-SB" panose="03000509000000000000" pitchFamily="65" charset="-120"/>
              </a:rPr>
              <a:t>应用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：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找工作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（例：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崔牧師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和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来麦迪逊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dirty="0" err="1">
                <a:latin typeface="+mj-lt"/>
                <a:ea typeface="DFKai-SB" panose="03000509000000000000" pitchFamily="65" charset="-120"/>
              </a:rPr>
              <a:t>面试者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之间的对话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）、婚姻、搬家、财务、服事上帝等等。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C68021B-AE41-48EA-BE02-2DF77FC27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解释圣经的步骤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-5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9977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8366" y="1556792"/>
            <a:ext cx="8785100" cy="5148808"/>
          </a:xfrm>
        </p:spPr>
        <p:txBody>
          <a:bodyPr lIns="92075" tIns="46038" rIns="92075" bIns="46038"/>
          <a:lstStyle/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解释圣经的定义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解释圣经的圣经根据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翻译本之间的区别 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如果我们能读圣经，为什么我们需要学习如何解释圣经？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解释圣经的步骤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解释圣经中使用的特别术语</a:t>
            </a:r>
            <a:endParaRPr lang="en-US" altLang="zh-TW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解释圣经的正确和错误的方法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学习解释圣经的最终目的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解释圣经的资质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2703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CC"/>
              </a:buClr>
              <a:defRPr/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课程引言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大纲</a:t>
            </a:r>
          </a:p>
        </p:txBody>
      </p:sp>
    </p:spTree>
    <p:extLst>
      <p:ext uri="{BB962C8B-B14F-4D97-AF65-F5344CB8AC3E}">
        <p14:creationId xmlns:p14="http://schemas.microsoft.com/office/powerpoint/2010/main" val="1048234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989E7E-716C-4F54-BC40-C2FC47B85FC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CC81459A-E93F-4ED5-A170-922F53A93BF5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57158" y="152400"/>
            <a:ext cx="8643998" cy="561956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圣经阐述中的关键术语</a:t>
            </a:r>
            <a:endParaRPr lang="en-US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80534" y="954643"/>
            <a:ext cx="8892988" cy="569386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启示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(Revelation)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：上帝通过圣经向人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揭示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（显明）的内容（即圣经的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内容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“content”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).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默示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(Inspiration)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：上帝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感动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圣经作者写下原始圣经文本的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过程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“process”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解释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(Interpretation)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：我们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有系统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地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(systematically)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解释圣经含义的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过程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。 即使是非基督徒也可以解释圣经。</a:t>
            </a:r>
            <a:endParaRPr lang="en-US" altLang="zh-CN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346075" indent="-346075" eaLnBrk="0" hangingPunct="0">
              <a:buFontTx/>
              <a:buChar char="•"/>
            </a:pPr>
            <a:endParaRPr lang="en-US" altLang="zh-TW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亮光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或</a:t>
            </a:r>
            <a:r>
              <a:rPr lang="ja-JP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光照</a:t>
            </a:r>
            <a:r>
              <a:rPr lang="en-US" altLang="ja-JP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(Illumination)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： 基督徒接受圣经并把圣经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运用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“apply”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到生活中的能力。 这是圣灵的工作。 </a:t>
            </a:r>
            <a:endParaRPr lang="en-US" altLang="zh-CN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803275" lvl="1" indent="-346075" eaLnBrk="0" hangingPunct="0">
              <a:buFontTx/>
              <a:buChar char="•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林前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2:11-12 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除了在人里面的灵，谁能知道人的事呢？同样，除了　神的灵，也没有人知道　神的事。我们所领受的，不是这世界的灵，而是从　神来的灵，使我们能知道　神开恩赐给我们的事。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” </a:t>
            </a:r>
            <a:endParaRPr lang="en-US" altLang="zh-TW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应用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(Application)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： 如何在日常生活和事工中运用圣经。</a:t>
            </a:r>
            <a:endParaRPr lang="en-US" altLang="zh-TW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2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26001</TotalTime>
  <Words>719</Words>
  <Application>Microsoft Office PowerPoint</Application>
  <PresentationFormat>On-screen Show (4:3)</PresentationFormat>
  <Paragraphs>83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Bookman</vt:lpstr>
      <vt:lpstr>DFKai-SB</vt:lpstr>
      <vt:lpstr>PMingLiU</vt:lpstr>
      <vt:lpstr>Arial</vt:lpstr>
      <vt:lpstr>Times New Roman</vt:lpstr>
      <vt:lpstr>Wingdings</vt:lpstr>
      <vt:lpstr>Orbit</vt:lpstr>
      <vt:lpstr>圣经阐述：如何解释和应用圣经- 4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 - 2</dc:title>
  <dc:creator>dell</dc:creator>
  <cp:lastModifiedBy>Iho Tree</cp:lastModifiedBy>
  <cp:revision>1273</cp:revision>
  <cp:lastPrinted>2023-03-11T00:57:30Z</cp:lastPrinted>
  <dcterms:created xsi:type="dcterms:W3CDTF">1998-11-23T20:04:09Z</dcterms:created>
  <dcterms:modified xsi:type="dcterms:W3CDTF">2024-07-02T03:50:22Z</dcterms:modified>
</cp:coreProperties>
</file>